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78" r:id="rId4"/>
    <p:sldId id="284" r:id="rId5"/>
    <p:sldId id="279" r:id="rId6"/>
    <p:sldId id="280" r:id="rId7"/>
    <p:sldId id="281" r:id="rId8"/>
    <p:sldId id="282" r:id="rId9"/>
    <p:sldId id="269" r:id="rId10"/>
  </p:sldIdLst>
  <p:sldSz cx="12198350" cy="6859588"/>
  <p:notesSz cx="6858000" cy="9144000"/>
  <p:custDataLst>
    <p:tags r:id="rId13"/>
  </p:custDataLst>
  <p:defaultTextStyle>
    <a:defPPr>
      <a:defRPr lang="de-DE"/>
    </a:defPPr>
    <a:lvl1pPr marL="0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" userDrawn="1">
          <p15:clr>
            <a:srgbClr val="A4A3A4"/>
          </p15:clr>
        </p15:guide>
        <p15:guide id="2" orient="horz" pos="913" userDrawn="1">
          <p15:clr>
            <a:srgbClr val="A4A3A4"/>
          </p15:clr>
        </p15:guide>
        <p15:guide id="3" orient="horz" pos="817" userDrawn="1">
          <p15:clr>
            <a:srgbClr val="A4A3A4"/>
          </p15:clr>
        </p15:guide>
        <p15:guide id="4" orient="horz" pos="4033" userDrawn="1">
          <p15:clr>
            <a:srgbClr val="A4A3A4"/>
          </p15:clr>
        </p15:guide>
        <p15:guide id="5" pos="242" userDrawn="1">
          <p15:clr>
            <a:srgbClr val="A4A3A4"/>
          </p15:clr>
        </p15:guide>
        <p15:guide id="6" pos="7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62" autoAdjust="0"/>
    <p:restoredTop sz="96070" autoAdjust="0"/>
  </p:normalViewPr>
  <p:slideViewPr>
    <p:cSldViewPr snapToObjects="1" showGuides="1">
      <p:cViewPr varScale="1">
        <p:scale>
          <a:sx n="84" d="100"/>
          <a:sy n="84" d="100"/>
        </p:scale>
        <p:origin x="595" y="72"/>
      </p:cViewPr>
      <p:guideLst>
        <p:guide orient="horz" pos="289"/>
        <p:guide orient="horz" pos="913"/>
        <p:guide orient="horz" pos="817"/>
        <p:guide orient="horz" pos="4033"/>
        <p:guide pos="242"/>
        <p:guide pos="7346"/>
      </p:guideLst>
    </p:cSldViewPr>
  </p:slideViewPr>
  <p:outlineViewPr>
    <p:cViewPr>
      <p:scale>
        <a:sx n="33" d="100"/>
        <a:sy n="33" d="100"/>
      </p:scale>
      <p:origin x="0" y="-67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 showGuides="1">
      <p:cViewPr varScale="1">
        <p:scale>
          <a:sx n="95" d="100"/>
          <a:sy n="95" d="100"/>
        </p:scale>
        <p:origin x="288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59FAD-8E5C-4176-8A0F-78C6A7CAAD66}" type="datetimeFigureOut">
              <a:rPr lang="de-DE" smtClean="0"/>
              <a:t>07.08.2020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73134-F8AD-46E6-8489-08AFD7CEB534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443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0EFE2-D792-441D-A0CB-85B7BAE28A53}" type="datetimeFigureOut">
              <a:rPr lang="de-DE" smtClean="0"/>
              <a:t>07.08.2020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F1437-3BF2-450D-A7B9-B11E523F51F3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28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5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4.png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4.png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/2_Cover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382877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1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48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525588" y="1731169"/>
            <a:ext cx="9148762" cy="2389187"/>
          </a:xfrm>
        </p:spPr>
        <p:txBody>
          <a:bodyPr anchor="b"/>
          <a:lstStyle>
            <a:lvl1pPr algn="ctr">
              <a:lnSpc>
                <a:spcPct val="100000"/>
              </a:lnSpc>
              <a:defRPr sz="4800" baseline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r>
              <a:rPr kumimoji="1" lang="ja-JP" altLang="en-US" dirty="0" smtClean="0"/>
              <a:t>マスター タイトルの書式設定 </a:t>
            </a:r>
            <a:r>
              <a:rPr kumimoji="1" lang="en-US" altLang="ja-JP" dirty="0" err="1" smtClean="0"/>
              <a:t>Meiryo</a:t>
            </a:r>
            <a:r>
              <a:rPr kumimoji="1" lang="en-US" altLang="ja-JP" dirty="0" smtClean="0"/>
              <a:t> 48pt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525588" y="4212431"/>
            <a:ext cx="9148762" cy="1655763"/>
          </a:xfrm>
        </p:spPr>
        <p:txBody>
          <a:bodyPr/>
          <a:lstStyle>
            <a:lvl1pPr marL="0" indent="0" algn="ctr">
              <a:buNone/>
              <a:defRPr sz="24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Meiryo</a:t>
            </a:r>
            <a:r>
              <a:rPr kumimoji="1" lang="en-US" altLang="ja-JP" dirty="0" smtClean="0"/>
              <a:t> 24pt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175" y="457994"/>
            <a:ext cx="3306885" cy="203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２/2_バックカバー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1" name="Logos Trucks" descr="Logoleiste_PPT_2.psd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11" t="-17875" r="55829" b="-24687"/>
          <a:stretch/>
        </p:blipFill>
        <p:spPr>
          <a:xfrm>
            <a:off x="5565775" y="4661591"/>
            <a:ext cx="914400" cy="1206603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 bwMode="auto">
          <a:xfrm>
            <a:off x="4100231" y="5815330"/>
            <a:ext cx="39978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marL="0" marR="0" lvl="0" indent="0" algn="l" defTabSz="10889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三菱</a:t>
            </a:r>
            <a:r>
              <a:rPr kumimoji="1" lang="ja-JP" altLang="en-US" sz="2400" dirty="0" err="1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ふ</a:t>
            </a:r>
            <a:r>
              <a:rPr kumimoji="1" lang="ja-JP" altLang="en-US" sz="2400" dirty="0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そうトラック･バス株式会社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12" name="TextBox 11"/>
          <p:cNvSpPr txBox="1"/>
          <p:nvPr userDrawn="1"/>
        </p:nvSpPr>
        <p:spPr bwMode="auto">
          <a:xfrm>
            <a:off x="4724728" y="4044518"/>
            <a:ext cx="27488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 smtClean="0">
                <a:cs typeface="Daimler CS"/>
              </a:rPr>
              <a:t>FORCE</a:t>
            </a:r>
            <a:r>
              <a:rPr lang="ja-JP" altLang="en-US" sz="1600" dirty="0" smtClean="0">
                <a:cs typeface="Daimler CS"/>
              </a:rPr>
              <a:t> </a:t>
            </a:r>
            <a:r>
              <a:rPr lang="en-US" altLang="ja-JP" sz="1600" dirty="0" smtClean="0">
                <a:cs typeface="Daimler CS"/>
              </a:rPr>
              <a:t>Operation</a:t>
            </a:r>
            <a:r>
              <a:rPr lang="ja-JP" altLang="en-US" sz="1600" dirty="0" smtClean="0">
                <a:cs typeface="Daimler CS"/>
              </a:rPr>
              <a:t> </a:t>
            </a:r>
            <a:r>
              <a:rPr lang="en-US" altLang="ja-JP" sz="1600" dirty="0" smtClean="0">
                <a:cs typeface="Daimler CS"/>
              </a:rPr>
              <a:t>Copyright</a:t>
            </a:r>
            <a:r>
              <a:rPr lang="de-DE" altLang="ja-JP" sz="1600" baseline="0" dirty="0" smtClean="0">
                <a:cs typeface="Daimler CS"/>
              </a:rPr>
              <a:t> 2019</a:t>
            </a:r>
            <a:endParaRPr lang="en-US" sz="1600" dirty="0">
              <a:cs typeface="Daimler CS"/>
            </a:endParaRPr>
          </a:p>
        </p:txBody>
      </p:sp>
      <p:sp>
        <p:nvSpPr>
          <p:cNvPr id="9" name="TextBox 8"/>
          <p:cNvSpPr txBox="1"/>
          <p:nvPr userDrawn="1"/>
        </p:nvSpPr>
        <p:spPr bwMode="auto">
          <a:xfrm>
            <a:off x="4940146" y="-795720"/>
            <a:ext cx="21656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バックカバー</a:t>
            </a:r>
            <a:r>
              <a:rPr lang="de-DE" altLang="ja-JP" sz="2000" baseline="0" dirty="0" smtClean="0">
                <a:cs typeface="Daimler CS"/>
              </a:rPr>
              <a:t> (2</a:t>
            </a:r>
            <a:r>
              <a:rPr lang="de-DE" altLang="ja-JP" sz="2000" dirty="0" smtClean="0">
                <a:cs typeface="Daimler CS"/>
              </a:rPr>
              <a:t>/2)</a:t>
            </a:r>
            <a:endParaRPr lang="en-US" sz="2000" dirty="0">
              <a:cs typeface="Daimler CS"/>
            </a:endParaRPr>
          </a:p>
        </p:txBody>
      </p:sp>
    </p:spTree>
    <p:extLst>
      <p:ext uri="{BB962C8B-B14F-4D97-AF65-F5344CB8AC3E}">
        <p14:creationId xmlns:p14="http://schemas.microsoft.com/office/powerpoint/2010/main" val="302331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/2_cover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165137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296194"/>
            <a:ext cx="10937875" cy="3330920"/>
          </a:xfrm>
        </p:spPr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5" name="TextBox 14"/>
          <p:cNvSpPr txBox="1"/>
          <p:nvPr userDrawn="1"/>
        </p:nvSpPr>
        <p:spPr bwMode="auto">
          <a:xfrm>
            <a:off x="12576175" y="1507172"/>
            <a:ext cx="462947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dirty="0" smtClean="0">
                <a:cs typeface="Daimler CS"/>
              </a:rPr>
              <a:t>下のようにバージョンの表を必ず残してください</a:t>
            </a:r>
            <a:endParaRPr lang="en-US" altLang="ja-JP" sz="1600" dirty="0" smtClean="0"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dirty="0" smtClean="0">
                <a:cs typeface="Daimler CS"/>
              </a:rPr>
              <a:t>(</a:t>
            </a:r>
            <a:r>
              <a:rPr lang="ja-JP" altLang="en-US" sz="1600" dirty="0" smtClean="0">
                <a:cs typeface="Daimler CS"/>
              </a:rPr>
              <a:t>スライドマスタを開きコピペしてください</a:t>
            </a:r>
            <a:r>
              <a:rPr lang="en-US" altLang="ja-JP" sz="1600" dirty="0" smtClean="0">
                <a:cs typeface="Daimler CS"/>
              </a:rPr>
              <a:t>)</a:t>
            </a:r>
            <a:endParaRPr lang="en-US" sz="1600" dirty="0">
              <a:cs typeface="Daimler CS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graphicFrame>
        <p:nvGraphicFramePr>
          <p:cNvPr id="12" name="表 1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72681480"/>
              </p:ext>
            </p:extLst>
          </p:nvPr>
        </p:nvGraphicFramePr>
        <p:xfrm>
          <a:off x="12541250" y="2240062"/>
          <a:ext cx="1055725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Rev.</a:t>
                      </a:r>
                      <a:endParaRPr 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改定日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担当者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改定内容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承認日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承認者</a:t>
                      </a:r>
                    </a:p>
                  </a:txBody>
                  <a:tcPr marL="62865" marR="6286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1.0.0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2018/08/31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新規作成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8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442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32847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2400" b="0" i="0" baseline="0" dirty="0">
              <a:latin typeface="CorpoS" pitchFamily="2" charset="0"/>
              <a:ea typeface="+mj-ea"/>
              <a:cs typeface="+mj-cs"/>
              <a:sym typeface="CorpoS" pitchFamily="2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r>
              <a:rPr lang="en-GB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534195"/>
            <a:ext cx="11464164" cy="381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1088959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ja-JP" altLang="en-US" dirty="0" smtClean="0"/>
              <a:t>目次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1591" y="-10031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ja-JP" altLang="en-US" dirty="0" smtClean="0"/>
              <a:t>目次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30100" y="1220787"/>
            <a:ext cx="10938149" cy="4845329"/>
          </a:xfrm>
        </p:spPr>
        <p:txBody>
          <a:bodyPr/>
          <a:lstStyle>
            <a:lvl1pPr marL="457200" indent="-457200">
              <a:lnSpc>
                <a:spcPts val="2000"/>
              </a:lnSpc>
              <a:buFont typeface="+mj-lt"/>
              <a:buAutoNum type="arabicPeriod"/>
              <a:defRPr sz="1800"/>
            </a:lvl1pPr>
            <a:lvl2pPr marL="694800" indent="-457200">
              <a:lnSpc>
                <a:spcPts val="2000"/>
              </a:lnSpc>
              <a:buFont typeface="+mj-lt"/>
              <a:buAutoNum type="arabicPeriod"/>
              <a:defRPr sz="1800"/>
            </a:lvl2pPr>
            <a:lvl3pPr marL="932400" indent="-457200">
              <a:lnSpc>
                <a:spcPts val="2000"/>
              </a:lnSpc>
              <a:buFont typeface="+mj-lt"/>
              <a:buAutoNum type="arabicPeriod"/>
              <a:defRPr sz="1800" i="1"/>
            </a:lvl3pPr>
            <a:lvl4pPr marL="457200" indent="-457200">
              <a:buFont typeface="+mj-lt"/>
              <a:buAutoNum type="arabicPeriod"/>
              <a:defRPr/>
            </a:lvl4pPr>
            <a:lvl5pPr marL="548640" indent="-548640">
              <a:buFont typeface="+mj-lt"/>
              <a:buAutoNum type="arabicPeriod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 bwMode="auto">
          <a:xfrm>
            <a:off x="2974975" y="-715875"/>
            <a:ext cx="846385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目次はチャプターとチャプターの間に入れないように中止してください</a:t>
            </a:r>
            <a:endParaRPr lang="en-US" altLang="ja-JP" sz="2000" dirty="0" smtClean="0"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cs typeface="Daimler CS"/>
            </a:endParaRPr>
          </a:p>
        </p:txBody>
      </p:sp>
      <p:pic>
        <p:nvPicPr>
          <p:cNvPr id="1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98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_Blank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84077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0051" y="336457"/>
            <a:ext cx="1146416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1591" y="-1358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00049" y="992187"/>
            <a:ext cx="11464165" cy="30400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 marL="237600" indent="0">
              <a:lnSpc>
                <a:spcPct val="100000"/>
              </a:lnSpc>
              <a:buNone/>
              <a:defRPr sz="1800"/>
            </a:lvl2pPr>
            <a:lvl3pPr marL="475200" indent="0">
              <a:lnSpc>
                <a:spcPct val="100000"/>
              </a:lnSpc>
              <a:buNone/>
              <a:defRPr sz="1800"/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ja-JP" altLang="en-US" dirty="0" smtClean="0"/>
              <a:t>サブタイトル　</a:t>
            </a:r>
            <a:r>
              <a:rPr lang="en-US" altLang="ja-JP" dirty="0" smtClean="0"/>
              <a:t>16pt</a:t>
            </a:r>
            <a:r>
              <a:rPr lang="ja-JP" altLang="en-US" dirty="0" smtClean="0"/>
              <a:t>　</a:t>
            </a:r>
            <a:r>
              <a:rPr lang="en-US" altLang="ja-JP" dirty="0" err="1" smtClean="0"/>
              <a:t>Meiryo</a:t>
            </a:r>
            <a:endParaRPr lang="en-US" dirty="0" smtClean="0"/>
          </a:p>
        </p:txBody>
      </p:sp>
      <p:sp>
        <p:nvSpPr>
          <p:cNvPr id="1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4176" y="1450180"/>
            <a:ext cx="7467600" cy="4875213"/>
          </a:xfrm>
          <a:ln w="12700">
            <a:noFill/>
          </a:ln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 altLang="ja-JP" dirty="0" smtClean="0"/>
          </a:p>
          <a:p>
            <a:endParaRPr kumimoji="1" lang="de-DE" altLang="ja-JP" dirty="0" smtClean="0"/>
          </a:p>
          <a:p>
            <a:r>
              <a:rPr kumimoji="1" lang="ja-JP" altLang="en-US" dirty="0" smtClean="0"/>
              <a:t>ここに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画面のスクショを挿入</a:t>
            </a:r>
            <a:endParaRPr kumimoji="1" lang="ja-JP" altLang="en-US" dirty="0"/>
          </a:p>
        </p:txBody>
      </p:sp>
      <p:sp>
        <p:nvSpPr>
          <p:cNvPr id="1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004174" y="1450180"/>
            <a:ext cx="3860039" cy="48752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pic>
        <p:nvPicPr>
          <p:cNvPr id="17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5"/>
          <p:cNvCxnSpPr/>
          <p:nvPr userDrawn="1"/>
        </p:nvCxnSpPr>
        <p:spPr bwMode="auto">
          <a:xfrm>
            <a:off x="7927975" y="1619034"/>
            <a:ext cx="0" cy="455396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8074179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 userDrawn="1">
          <p15:clr>
            <a:srgbClr val="FBAE40"/>
          </p15:clr>
        </p15:guide>
        <p15:guide id="2" orient="horz" pos="4020" userDrawn="1">
          <p15:clr>
            <a:srgbClr val="FBAE40"/>
          </p15:clr>
        </p15:guide>
        <p15:guide id="3" orient="horz" pos="95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 cover page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0872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0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  <a:sym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13" y="3239294"/>
            <a:ext cx="11261724" cy="381000"/>
          </a:xfrm>
        </p:spPr>
        <p:txBody>
          <a:bodyPr anchor="ctr"/>
          <a:lstStyle>
            <a:lvl1pPr algn="ctr"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 </a:t>
            </a:r>
            <a:r>
              <a:rPr lang="ja-JP" altLang="en-US" noProof="0" dirty="0" smtClean="0"/>
              <a:t>章の名前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" b="26346"/>
          <a:stretch/>
        </p:blipFill>
        <p:spPr bwMode="auto">
          <a:xfrm>
            <a:off x="10745428" y="1"/>
            <a:ext cx="1452922" cy="305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5569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6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pter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011243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176" y="338773"/>
            <a:ext cx="1126172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176" y="317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00049" y="992187"/>
            <a:ext cx="11261725" cy="304006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  <a:lvl2pPr marL="237600" indent="0">
              <a:lnSpc>
                <a:spcPct val="100000"/>
              </a:lnSpc>
              <a:buNone/>
              <a:defRPr sz="1800"/>
            </a:lvl2pPr>
            <a:lvl3pPr marL="475200" indent="0">
              <a:lnSpc>
                <a:spcPct val="100000"/>
              </a:lnSpc>
              <a:buNone/>
              <a:defRPr sz="1800"/>
            </a:lvl3pPr>
            <a:lvl4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4pPr>
            <a:lvl5pPr marL="0" indent="0">
              <a:lnSpc>
                <a:spcPct val="100000"/>
              </a:lnSpc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ja-JP" altLang="en-US" dirty="0" smtClean="0"/>
              <a:t>サブタイトル　</a:t>
            </a:r>
            <a:r>
              <a:rPr lang="en-US" altLang="ja-JP" dirty="0" smtClean="0"/>
              <a:t>16pt</a:t>
            </a:r>
            <a:r>
              <a:rPr lang="ja-JP" altLang="en-US" dirty="0" smtClean="0"/>
              <a:t>　</a:t>
            </a:r>
            <a:r>
              <a:rPr lang="en-US" altLang="ja-JP" dirty="0" err="1" smtClean="0"/>
              <a:t>Meiryo</a:t>
            </a:r>
            <a:endParaRPr lang="en-US" dirty="0" smtClean="0"/>
          </a:p>
        </p:txBody>
      </p:sp>
      <p:sp>
        <p:nvSpPr>
          <p:cNvPr id="1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4176" y="1450180"/>
            <a:ext cx="7467600" cy="4875213"/>
          </a:xfrm>
          <a:ln w="12700">
            <a:noFill/>
          </a:ln>
        </p:spPr>
        <p:txBody>
          <a:bodyPr/>
          <a:lstStyle>
            <a:lvl1pPr marL="0" indent="0" algn="ctr">
              <a:buNone/>
              <a:defRPr sz="18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de-DE" altLang="ja-JP" dirty="0" smtClean="0"/>
          </a:p>
          <a:p>
            <a:endParaRPr kumimoji="1" lang="de-DE" altLang="ja-JP" dirty="0" smtClean="0"/>
          </a:p>
          <a:p>
            <a:r>
              <a:rPr kumimoji="1" lang="ja-JP" altLang="en-US" dirty="0" smtClean="0"/>
              <a:t>ここに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画面のスクショを挿入</a:t>
            </a:r>
            <a:endParaRPr kumimoji="1" lang="ja-JP" altLang="en-US" dirty="0"/>
          </a:p>
        </p:txBody>
      </p:sp>
      <p:sp>
        <p:nvSpPr>
          <p:cNvPr id="1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004175" y="1450180"/>
            <a:ext cx="3657600" cy="48752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7927975" y="1619034"/>
            <a:ext cx="0" cy="455396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21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70644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pter cover page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71149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  <a:sym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8313" y="3239294"/>
            <a:ext cx="11261724" cy="381000"/>
          </a:xfrm>
        </p:spPr>
        <p:txBody>
          <a:bodyPr anchor="ctr"/>
          <a:lstStyle>
            <a:lvl1pPr algn="ctr"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 </a:t>
            </a:r>
            <a:r>
              <a:rPr lang="ja-JP" altLang="en-US" noProof="0" dirty="0" smtClean="0"/>
              <a:t>章の名前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85161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サイドマップ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96344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6" name="think-cell Slide" r:id="rId5" imgW="216" imgH="216" progId="TCLayout.ActiveDocument.1">
                  <p:embed/>
                </p:oleObj>
              </mc:Choice>
              <mc:Fallback>
                <p:oleObj name="think-cell Slide" r:id="rId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DE" altLang="ja-JP" sz="2400" b="0" i="0" baseline="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0051" y="383883"/>
            <a:ext cx="11261724" cy="381000"/>
          </a:xfrm>
        </p:spPr>
        <p:txBody>
          <a:bodyPr anchor="ctr"/>
          <a:lstStyle>
            <a:lvl1pPr>
              <a:lnSpc>
                <a:spcPct val="100000"/>
              </a:lnSpc>
              <a:defRPr baseline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defRPr>
            </a:lvl1pPr>
          </a:lstStyle>
          <a:p>
            <a:r>
              <a:rPr lang="en-GB" noProof="0" dirty="0" smtClean="0"/>
              <a:t>1.1.1 </a:t>
            </a:r>
            <a:r>
              <a:rPr lang="ja-JP" altLang="en-US" noProof="0" dirty="0" smtClean="0"/>
              <a:t>タイトル　</a:t>
            </a:r>
            <a:r>
              <a:rPr lang="de-DE" altLang="ja-JP" noProof="0" dirty="0" smtClean="0"/>
              <a:t>24pt </a:t>
            </a:r>
            <a:r>
              <a:rPr lang="de-DE" altLang="ja-JP" noProof="0" dirty="0" err="1" smtClean="0"/>
              <a:t>Meiryo</a:t>
            </a:r>
            <a:r>
              <a:rPr lang="de-DE" altLang="ja-JP" noProof="0" dirty="0" smtClean="0"/>
              <a:t> 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036575" y="6566400"/>
            <a:ext cx="8125200" cy="2160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smtClean="0"/>
              <a:t>ユーザーマニュアル＜ビジネスエリア名</a:t>
            </a:r>
            <a:r>
              <a:rPr kumimoji="1" lang="ja-JP" altLang="en-US" dirty="0" smtClean="0"/>
              <a:t>＞</a:t>
            </a:r>
            <a:endParaRPr kumimoji="1" lang="ja-JP" altLang="en-US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176" y="3176"/>
            <a:ext cx="4800600" cy="196056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457200" marR="0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 lang="en-US" sz="1200" b="1" dirty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 marL="457200" indent="0">
              <a:buNone/>
              <a:defRPr sz="1200" b="1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 marL="475200" indent="0">
              <a:buNone/>
              <a:defRPr sz="1200"/>
            </a:lvl3pPr>
            <a:lvl4pPr marL="0" indent="0">
              <a:buFont typeface="Arial" panose="020B0604020202020204" pitchFamily="34" charset="0"/>
              <a:buNone/>
              <a:defRPr sz="1200"/>
            </a:lvl4pPr>
            <a:lvl5pPr marL="0" indent="0">
              <a:buFont typeface="Arial" panose="020B0604020202020204" pitchFamily="34" charset="0"/>
              <a:buNone/>
              <a:defRPr sz="1200"/>
            </a:lvl5pPr>
          </a:lstStyle>
          <a:p>
            <a:pPr marL="237600" marR="0" lvl="1" indent="0" algn="l" defTabSz="10889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1.1</a:t>
            </a:r>
            <a:r>
              <a:rPr lang="ja-JP" altLang="en-US" sz="1200" dirty="0" smtClean="0"/>
              <a:t>マスター タイトルの書式設定</a:t>
            </a:r>
          </a:p>
          <a:p>
            <a:pPr lvl="0"/>
            <a:endParaRPr lang="en-US" dirty="0"/>
          </a:p>
        </p:txBody>
      </p:sp>
      <p:pic>
        <p:nvPicPr>
          <p:cNvPr id="22" name="Picture 3" descr="C:\Users\rajarrv\AppData\Local\Microsoft\Windows\Temporary Internet Files\Content.Outlook\3CY2KM7L\B-No Background FORCE LOGO.pn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45428" y="0"/>
            <a:ext cx="1452922" cy="414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00051" y="1372394"/>
            <a:ext cx="11261724" cy="500935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7446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182">
          <p15:clr>
            <a:srgbClr val="FBAE40"/>
          </p15:clr>
        </p15:guide>
        <p15:guide id="2" orient="horz" pos="4020">
          <p15:clr>
            <a:srgbClr val="FBAE40"/>
          </p15:clr>
        </p15:guide>
        <p15:guide id="3" orient="horz" pos="9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_バックカバー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正方形/長方形 6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2400" b="0" i="0" baseline="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TextBox 1"/>
          <p:cNvSpPr txBox="1"/>
          <p:nvPr userDrawn="1"/>
        </p:nvSpPr>
        <p:spPr bwMode="auto">
          <a:xfrm>
            <a:off x="2517775" y="-532606"/>
            <a:ext cx="58990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裏表紙は必ずこちらのスライドを使用してください</a:t>
            </a:r>
            <a:endParaRPr lang="en-US" sz="2000" dirty="0">
              <a:cs typeface="Daimler 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79375" y="5868194"/>
            <a:ext cx="12039600" cy="9913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 bwMode="auto">
          <a:xfrm>
            <a:off x="4346575" y="-840383"/>
            <a:ext cx="1396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000" dirty="0" smtClean="0">
                <a:cs typeface="Daimler CS"/>
              </a:rPr>
              <a:t>裏表紙</a:t>
            </a:r>
            <a:r>
              <a:rPr lang="de-DE" altLang="ja-JP" sz="2000" baseline="0" dirty="0" smtClean="0">
                <a:cs typeface="Daimler CS"/>
              </a:rPr>
              <a:t> (</a:t>
            </a:r>
            <a:r>
              <a:rPr lang="de-DE" altLang="ja-JP" sz="2000" dirty="0" smtClean="0">
                <a:cs typeface="Daimler CS"/>
              </a:rPr>
              <a:t>1/2)</a:t>
            </a:r>
            <a:endParaRPr lang="en-US" sz="2000" dirty="0">
              <a:cs typeface="Daimler CS"/>
            </a:endParaRPr>
          </a:p>
        </p:txBody>
      </p:sp>
    </p:spTree>
    <p:extLst>
      <p:ext uri="{BB962C8B-B14F-4D97-AF65-F5344CB8AC3E}">
        <p14:creationId xmlns:p14="http://schemas.microsoft.com/office/powerpoint/2010/main" val="2580347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2712051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think-cell Slide" r:id="rId15" imgW="216" imgH="216" progId="TCLayout.ActiveDocument.1">
                  <p:embed/>
                </p:oleObj>
              </mc:Choice>
              <mc:Fallback>
                <p:oleObj name="think-cell Slide" r:id="rId15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endParaRPr lang="en-GB" sz="2400" b="0" i="0" baseline="0" dirty="0">
              <a:latin typeface="CorpoS" pitchFamily="2" charset="0"/>
              <a:ea typeface="+mj-ea"/>
              <a:cs typeface="+mj-cs"/>
              <a:sym typeface="CorpoS" pitchFamily="2" charset="0"/>
            </a:endParaRPr>
          </a:p>
        </p:txBody>
      </p:sp>
      <p:sp>
        <p:nvSpPr>
          <p:cNvPr id="18" name="Daimler AG (Wortmarke)"/>
          <p:cNvSpPr>
            <a:spLocks noChangeArrowheads="1"/>
          </p:cNvSpPr>
          <p:nvPr/>
        </p:nvSpPr>
        <p:spPr bwMode="auto">
          <a:xfrm>
            <a:off x="630000" y="6566400"/>
            <a:ext cx="2088000" cy="2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1pPr>
            <a:lvl2pPr marL="609768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2pPr>
            <a:lvl3pPr marL="121953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3pPr>
            <a:lvl4pPr marL="182930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4pPr>
            <a:lvl5pPr marL="2439071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5pPr>
            <a:lvl6pPr marL="3048838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6pPr>
            <a:lvl7pPr marL="3658606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7pPr>
            <a:lvl8pPr marL="4268373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8pPr>
            <a:lvl9pPr marL="4878141" algn="l" defTabSz="609768" rtl="0" eaLnBrk="1" latinLnBrk="0" hangingPunct="1">
              <a:defRPr kern="1200">
                <a:solidFill>
                  <a:schemeClr val="tx1"/>
                </a:solidFill>
                <a:latin typeface="CorpoS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en-GB" sz="1200" dirty="0" smtClean="0">
                <a:latin typeface="+mn-lt"/>
                <a:cs typeface="Daimler CS"/>
              </a:rPr>
              <a:t>Daimler AG</a:t>
            </a:r>
            <a:endParaRPr lang="en-GB" sz="1200" dirty="0">
              <a:latin typeface="+mn-lt"/>
              <a:cs typeface="Daimler CS"/>
            </a:endParaRPr>
          </a:p>
        </p:txBody>
      </p:sp>
      <p:cxnSp>
        <p:nvCxnSpPr>
          <p:cNvPr id="14" name="Footerline"/>
          <p:cNvCxnSpPr/>
          <p:nvPr/>
        </p:nvCxnSpPr>
        <p:spPr bwMode="auto">
          <a:xfrm>
            <a:off x="277495" y="6489340"/>
            <a:ext cx="11612880" cy="0"/>
          </a:xfrm>
          <a:prstGeom prst="line">
            <a:avLst/>
          </a:prstGeom>
          <a:solidFill>
            <a:schemeClr val="bg1"/>
          </a:solidFill>
          <a:ln w="31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6210" y="1488812"/>
            <a:ext cx="11311765" cy="48767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dirty="0" smtClean="0"/>
              <a:t>Insert text in </a:t>
            </a:r>
            <a:r>
              <a:rPr lang="en-GB" noProof="0" dirty="0" smtClean="0"/>
              <a:t>CorpoS (Body) 24 pt. (Mark-ups in Bold) </a:t>
            </a:r>
            <a:r>
              <a:rPr lang="en-GB" dirty="0" smtClean="0"/>
              <a:t>// for conclusion</a:t>
            </a:r>
            <a:r>
              <a:rPr lang="en-GB" noProof="0" dirty="0" smtClean="0"/>
              <a:t>, summary or short highlight</a:t>
            </a:r>
            <a:r>
              <a:rPr lang="en-GB" dirty="0" smtClean="0"/>
              <a:t>: Home // Paragraph// Increase List Level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 (Conclusion, summary or short highlight)</a:t>
            </a:r>
          </a:p>
          <a:p>
            <a:pPr lvl="4"/>
            <a:r>
              <a:rPr lang="en-GB" dirty="0" smtClean="0"/>
              <a:t>Fifth level</a:t>
            </a:r>
          </a:p>
          <a:p>
            <a:pPr lvl="5"/>
            <a:r>
              <a:rPr lang="en-GB" dirty="0" smtClean="0"/>
              <a:t>Sixth level</a:t>
            </a:r>
          </a:p>
          <a:p>
            <a:pPr lvl="6"/>
            <a:r>
              <a:rPr lang="en-GB" dirty="0" smtClean="0"/>
              <a:t>Sevens level</a:t>
            </a:r>
          </a:p>
          <a:p>
            <a:pPr lvl="7"/>
            <a:r>
              <a:rPr lang="en-GB" dirty="0" smtClean="0"/>
              <a:t>Eight level</a:t>
            </a:r>
          </a:p>
          <a:p>
            <a:pPr lvl="8"/>
            <a:r>
              <a:rPr lang="en-GB" dirty="0" smtClean="0"/>
              <a:t>Ninth level</a:t>
            </a: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9385" y="534195"/>
            <a:ext cx="11308590" cy="381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Headline in CorpoS (Body) 35 pt. in one line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036575" y="6566400"/>
            <a:ext cx="81252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r">
              <a:spcBef>
                <a:spcPts val="0"/>
              </a:spcBef>
              <a:defRPr sz="1200">
                <a:latin typeface="+mn-lt"/>
              </a:defRPr>
            </a:lvl2pPr>
            <a:lvl3pPr marL="0" indent="0" algn="r">
              <a:spcBef>
                <a:spcPts val="0"/>
              </a:spcBef>
              <a:defRPr sz="1200">
                <a:latin typeface="+mn-lt"/>
              </a:defRPr>
            </a:lvl3pPr>
            <a:lvl4pPr marL="0" indent="0" algn="r">
              <a:spcBef>
                <a:spcPts val="0"/>
              </a:spcBef>
              <a:defRPr sz="1200">
                <a:latin typeface="+mn-lt"/>
              </a:defRPr>
            </a:lvl4pPr>
            <a:lvl5pPr marL="0" indent="0" algn="r">
              <a:spcBef>
                <a:spcPts val="0"/>
              </a:spcBef>
              <a:defRPr sz="1200">
                <a:latin typeface="+mn-lt"/>
              </a:defRPr>
            </a:lvl5pPr>
            <a:lvl6pPr marL="0" indent="0" algn="r">
              <a:spcBef>
                <a:spcPts val="0"/>
              </a:spcBef>
              <a:defRPr sz="1200">
                <a:latin typeface="+mn-lt"/>
              </a:defRPr>
            </a:lvl6pPr>
            <a:lvl7pPr marL="0" indent="0" algn="r">
              <a:spcBef>
                <a:spcPts val="0"/>
              </a:spcBef>
              <a:defRPr sz="1200">
                <a:latin typeface="+mn-lt"/>
              </a:defRPr>
            </a:lvl7pPr>
            <a:lvl8pPr marL="0" indent="0" algn="r">
              <a:spcBef>
                <a:spcPts val="0"/>
              </a:spcBef>
              <a:defRPr sz="1200">
                <a:latin typeface="+mn-lt"/>
              </a:defRPr>
            </a:lvl8pPr>
            <a:lvl9pPr marL="0" indent="0" algn="r">
              <a:spcBef>
                <a:spcPts val="0"/>
              </a:spcBef>
              <a:defRPr sz="1200">
                <a:latin typeface="+mn-lt"/>
              </a:defRPr>
            </a:lvl9pPr>
          </a:lstStyle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ユーザーマニュアル＜ビジネスエリア名＞</a:t>
            </a:r>
            <a:endParaRPr lang="en-GB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42552" y="6566400"/>
            <a:ext cx="524247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</a:defRPr>
            </a:lvl1pPr>
            <a:lvl2pPr marL="0" indent="0" algn="l">
              <a:spcBef>
                <a:spcPts val="0"/>
              </a:spcBef>
              <a:defRPr sz="1200">
                <a:latin typeface="+mn-lt"/>
              </a:defRPr>
            </a:lvl2pPr>
            <a:lvl3pPr marL="0" indent="0" algn="l">
              <a:spcBef>
                <a:spcPts val="0"/>
              </a:spcBef>
              <a:defRPr sz="1200">
                <a:latin typeface="+mn-lt"/>
              </a:defRPr>
            </a:lvl3pPr>
            <a:lvl4pPr marL="0" indent="0" algn="l">
              <a:spcBef>
                <a:spcPts val="0"/>
              </a:spcBef>
              <a:defRPr sz="1200">
                <a:latin typeface="+mn-lt"/>
              </a:defRPr>
            </a:lvl4pPr>
            <a:lvl5pPr marL="0" indent="0" algn="l">
              <a:spcBef>
                <a:spcPts val="0"/>
              </a:spcBef>
              <a:defRPr sz="1200">
                <a:latin typeface="+mn-lt"/>
              </a:defRPr>
            </a:lvl5pPr>
            <a:lvl6pPr marL="0" indent="0" algn="l">
              <a:spcBef>
                <a:spcPts val="0"/>
              </a:spcBef>
              <a:defRPr sz="1200">
                <a:latin typeface="+mn-lt"/>
              </a:defRPr>
            </a:lvl6pPr>
            <a:lvl7pPr marL="0" indent="0" algn="l">
              <a:spcBef>
                <a:spcPts val="0"/>
              </a:spcBef>
              <a:defRPr sz="1200">
                <a:latin typeface="+mn-lt"/>
              </a:defRPr>
            </a:lvl7pPr>
            <a:lvl8pPr marL="0" indent="0" algn="l">
              <a:spcBef>
                <a:spcPts val="0"/>
              </a:spcBef>
              <a:defRPr sz="1200">
                <a:latin typeface="+mn-lt"/>
              </a:defRPr>
            </a:lvl8pPr>
            <a:lvl9pPr marL="0" indent="0" algn="l">
              <a:spcBef>
                <a:spcPts val="0"/>
              </a:spcBef>
              <a:defRPr sz="1200">
                <a:latin typeface="+mn-lt"/>
              </a:defRPr>
            </a:lvl9pPr>
          </a:lstStyle>
          <a:p>
            <a:pPr algn="r"/>
            <a:r>
              <a:rPr lang="en-GB" dirty="0" smtClean="0"/>
              <a:t> </a:t>
            </a:r>
            <a:fld id="{52531704-8F80-415D-BD2B-6B9991AE822F}" type="slidenum">
              <a:rPr lang="en-GB" smtClean="0"/>
              <a:pPr algn="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10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702" r:id="rId2"/>
    <p:sldLayoutId id="2147483699" r:id="rId3"/>
    <p:sldLayoutId id="2147483660" r:id="rId4"/>
    <p:sldLayoutId id="2147483705" r:id="rId5"/>
    <p:sldLayoutId id="2147483695" r:id="rId6"/>
    <p:sldLayoutId id="2147483710" r:id="rId7"/>
    <p:sldLayoutId id="2147483703" r:id="rId8"/>
    <p:sldLayoutId id="2147483701" r:id="rId9"/>
    <p:sldLayoutId id="2147483700" r:id="rId10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1088959" rtl="0" eaLnBrk="1" latinLnBrk="0" hangingPunct="1">
        <a:lnSpc>
          <a:spcPts val="2800"/>
        </a:lnSpc>
        <a:spcBef>
          <a:spcPts val="0"/>
        </a:spcBef>
        <a:buFont typeface="Arial" panose="020B0604020202020204" pitchFamily="34" charset="0"/>
        <a:buNone/>
        <a:defRPr sz="2400" kern="1200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376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52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800" indent="-237600" algn="l" defTabSz="1088959" rtl="0" eaLnBrk="1" latinLnBrk="0" hangingPunct="1">
        <a:lnSpc>
          <a:spcPts val="3200"/>
        </a:lnSpc>
        <a:spcBef>
          <a:spcPts val="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0" indent="0" algn="l" defTabSz="1088959" rtl="0" eaLnBrk="1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47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95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43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91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39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87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5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83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96" userDrawn="1">
          <p15:clr>
            <a:srgbClr val="F26B43"/>
          </p15:clr>
        </p15:guide>
        <p15:guide id="2" pos="72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2.bin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27.xml"/><Relationship Id="rId7" Type="http://schemas.openxmlformats.org/officeDocument/2006/relationships/image" Target="../media/image3.emf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29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8.png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11.png"/><Relationship Id="rId2" Type="http://schemas.openxmlformats.org/officeDocument/2006/relationships/tags" Target="../tags/tag3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image" Target="../media/image12.png"/><Relationship Id="rId2" Type="http://schemas.openxmlformats.org/officeDocument/2006/relationships/tags" Target="../tags/tag34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13.png"/><Relationship Id="rId2" Type="http://schemas.openxmlformats.org/officeDocument/2006/relationships/tags" Target="../tags/tag3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14.png"/><Relationship Id="rId2" Type="http://schemas.openxmlformats.org/officeDocument/2006/relationships/tags" Target="../tags/tag38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3.bin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375079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正方形/長方形 4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4800" dirty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  <a:sym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mtClean="0"/>
              <a:t>FORCE</a:t>
            </a:r>
            <a:r>
              <a:rPr lang="ja-JP" altLang="en-US" smtClean="0"/>
              <a:t> ユーザーマニュアル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&lt;</a:t>
            </a:r>
            <a:r>
              <a:rPr lang="ja-JP" altLang="en-US" dirty="0"/>
              <a:t>整備</a:t>
            </a:r>
            <a:r>
              <a:rPr lang="en-US" altLang="ja-JP" dirty="0" smtClean="0"/>
              <a:t>&gt;</a:t>
            </a:r>
          </a:p>
          <a:p>
            <a:endParaRPr lang="en-US" altLang="ja-JP" dirty="0"/>
          </a:p>
          <a:p>
            <a:r>
              <a:rPr lang="ja-JP" altLang="en-US" dirty="0" smtClean="0"/>
              <a:t>メニューバー・表示カラム　推奨</a:t>
            </a:r>
            <a:r>
              <a:rPr lang="ja-JP" altLang="en-US" dirty="0" smtClean="0"/>
              <a:t>並び順</a:t>
            </a:r>
            <a:endParaRPr lang="en-US" altLang="ja-JP" dirty="0" smtClean="0"/>
          </a:p>
          <a:p>
            <a:r>
              <a:rPr lang="en-US" altLang="ja-JP" dirty="0" smtClean="0"/>
              <a:t>V1.1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4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488" y="1524794"/>
            <a:ext cx="11951862" cy="499488"/>
          </a:xfrm>
          <a:prstGeom prst="rect">
            <a:avLst/>
          </a:prstGeom>
        </p:spPr>
      </p:pic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7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1</a:t>
            </a:r>
            <a:r>
              <a:rPr lang="ja-JP" altLang="en-US" dirty="0" smtClean="0"/>
              <a:t>　メニューバー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87" name="TextBox 6"/>
          <p:cNvSpPr txBox="1"/>
          <p:nvPr/>
        </p:nvSpPr>
        <p:spPr bwMode="auto">
          <a:xfrm>
            <a:off x="445478" y="1980859"/>
            <a:ext cx="2773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①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89" name="TextBox 6"/>
          <p:cNvSpPr txBox="1"/>
          <p:nvPr/>
        </p:nvSpPr>
        <p:spPr bwMode="auto">
          <a:xfrm>
            <a:off x="1052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②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0" name="TextBox 6"/>
          <p:cNvSpPr txBox="1"/>
          <p:nvPr/>
        </p:nvSpPr>
        <p:spPr bwMode="auto">
          <a:xfrm>
            <a:off x="1705389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③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2" name="TextBox 6"/>
          <p:cNvSpPr txBox="1"/>
          <p:nvPr/>
        </p:nvSpPr>
        <p:spPr bwMode="auto">
          <a:xfrm>
            <a:off x="26492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④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3" name="TextBox 6"/>
          <p:cNvSpPr txBox="1"/>
          <p:nvPr/>
        </p:nvSpPr>
        <p:spPr bwMode="auto">
          <a:xfrm>
            <a:off x="34151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⑤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4" name="TextBox 6"/>
          <p:cNvSpPr txBox="1"/>
          <p:nvPr/>
        </p:nvSpPr>
        <p:spPr bwMode="auto">
          <a:xfrm>
            <a:off x="4100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⑥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5" name="TextBox 6"/>
          <p:cNvSpPr txBox="1"/>
          <p:nvPr/>
        </p:nvSpPr>
        <p:spPr bwMode="auto">
          <a:xfrm>
            <a:off x="53162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⑦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6" name="TextBox 6"/>
          <p:cNvSpPr txBox="1"/>
          <p:nvPr/>
        </p:nvSpPr>
        <p:spPr bwMode="auto">
          <a:xfrm>
            <a:off x="6005903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⑧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7" name="TextBox 6"/>
          <p:cNvSpPr txBox="1"/>
          <p:nvPr/>
        </p:nvSpPr>
        <p:spPr bwMode="auto">
          <a:xfrm>
            <a:off x="7297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⑨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98" name="TextBox 6"/>
          <p:cNvSpPr txBox="1"/>
          <p:nvPr/>
        </p:nvSpPr>
        <p:spPr bwMode="auto">
          <a:xfrm>
            <a:off x="8059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⑩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0" name="TextBox 6"/>
          <p:cNvSpPr txBox="1"/>
          <p:nvPr/>
        </p:nvSpPr>
        <p:spPr bwMode="auto">
          <a:xfrm>
            <a:off x="9053903" y="1980859"/>
            <a:ext cx="2330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⑪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1" name="TextBox 6"/>
          <p:cNvSpPr txBox="1"/>
          <p:nvPr/>
        </p:nvSpPr>
        <p:spPr bwMode="auto">
          <a:xfrm>
            <a:off x="104978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⑬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102" name="TextBox 6"/>
          <p:cNvSpPr txBox="1"/>
          <p:nvPr/>
        </p:nvSpPr>
        <p:spPr bwMode="auto">
          <a:xfrm>
            <a:off x="11488467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⑭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23605"/>
              </p:ext>
            </p:extLst>
          </p:nvPr>
        </p:nvGraphicFramePr>
        <p:xfrm>
          <a:off x="5107012" y="2629504"/>
          <a:ext cx="655476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9902">
                  <a:extLst>
                    <a:ext uri="{9D8B030D-6E8A-4147-A177-3AD203B41FA5}">
                      <a16:colId xmlns:a16="http://schemas.microsoft.com/office/drawing/2014/main" val="474975332"/>
                    </a:ext>
                  </a:extLst>
                </a:gridCol>
                <a:gridCol w="1285931">
                  <a:extLst>
                    <a:ext uri="{9D8B030D-6E8A-4147-A177-3AD203B41FA5}">
                      <a16:colId xmlns:a16="http://schemas.microsoft.com/office/drawing/2014/main" val="2332224918"/>
                    </a:ext>
                  </a:extLst>
                </a:gridCol>
                <a:gridCol w="1432498">
                  <a:extLst>
                    <a:ext uri="{9D8B030D-6E8A-4147-A177-3AD203B41FA5}">
                      <a16:colId xmlns:a16="http://schemas.microsoft.com/office/drawing/2014/main" val="2834633626"/>
                    </a:ext>
                  </a:extLst>
                </a:gridCol>
                <a:gridCol w="2378924">
                  <a:extLst>
                    <a:ext uri="{9D8B030D-6E8A-4147-A177-3AD203B41FA5}">
                      <a16:colId xmlns:a16="http://schemas.microsoft.com/office/drawing/2014/main" val="4005755509"/>
                    </a:ext>
                  </a:extLst>
                </a:gridCol>
                <a:gridCol w="1087508">
                  <a:extLst>
                    <a:ext uri="{9D8B030D-6E8A-4147-A177-3AD203B41FA5}">
                      <a16:colId xmlns:a16="http://schemas.microsoft.com/office/drawing/2014/main" val="1285283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メニューボタン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サブメニュー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441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ホーム画面に戻る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791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車両マスタ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26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取引先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顧客マスタ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482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819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在庫情報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拠点毎の部品在庫情報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534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受信箱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受信箱更新リスト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完了済み項目リスト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承認依頼一覧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承認済み一覧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承認者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869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ワランティ申請履歴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クレーム、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市場措置申請一覧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クレーム担当者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473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サービス請求書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諸費用計画一覧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217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ジョブカードの注文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ジョブカードオーダー一覧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8416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オーダー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サービス購入オーダー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2.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部署経費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外注発注一覧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経費出庫依頼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67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整備履歴一覧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911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保険商談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保険見積り作成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88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保険見積り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自賠責保険料確認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591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保険オーダー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自賠責発行依頼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自賠責担当者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176165"/>
                  </a:ext>
                </a:extLst>
              </a:tr>
            </a:tbl>
          </a:graphicData>
        </a:graphic>
      </p:graphicFrame>
      <p:sp>
        <p:nvSpPr>
          <p:cNvPr id="104" name="TextBox 6"/>
          <p:cNvSpPr txBox="1"/>
          <p:nvPr/>
        </p:nvSpPr>
        <p:spPr bwMode="auto">
          <a:xfrm>
            <a:off x="9751866" y="1980859"/>
            <a:ext cx="232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800" b="1" dirty="0">
                <a:solidFill>
                  <a:schemeClr val="bg2">
                    <a:lumMod val="60000"/>
                    <a:lumOff val="40000"/>
                  </a:schemeClr>
                </a:solidFill>
                <a:cs typeface="Daimler CS"/>
              </a:rPr>
              <a:t>⑫</a:t>
            </a:r>
            <a:endParaRPr lang="en-US" sz="1800" b="1" dirty="0">
              <a:solidFill>
                <a:schemeClr val="bg2">
                  <a:lumMod val="60000"/>
                  <a:lumOff val="40000"/>
                </a:schemeClr>
              </a:solidFill>
              <a:cs typeface="Daimler CS"/>
            </a:endParaRPr>
          </a:p>
        </p:txBody>
      </p:sp>
      <p:sp>
        <p:nvSpPr>
          <p:cNvPr id="25" name="テキスト ボックス 24"/>
          <p:cNvSpPr txBox="1"/>
          <p:nvPr/>
        </p:nvSpPr>
        <p:spPr bwMode="auto">
          <a:xfrm>
            <a:off x="384174" y="850662"/>
            <a:ext cx="936769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表を参照し、「ビュータブレイアウト」を並び替えてください。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※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操作方法に関してはユーザーマニュアル「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A.FORCE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共通項目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17.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タブレイアウト表示の変更」参照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283" y="2452372"/>
            <a:ext cx="3496385" cy="3919514"/>
          </a:xfrm>
          <a:prstGeom prst="rect">
            <a:avLst/>
          </a:prstGeom>
        </p:spPr>
      </p:pic>
      <p:sp>
        <p:nvSpPr>
          <p:cNvPr id="27" name="正方形/長方形 26"/>
          <p:cNvSpPr/>
          <p:nvPr/>
        </p:nvSpPr>
        <p:spPr>
          <a:xfrm>
            <a:off x="655283" y="3819569"/>
            <a:ext cx="1993984" cy="255231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 bwMode="auto">
          <a:xfrm>
            <a:off x="158750" y="1980859"/>
            <a:ext cx="11807825" cy="0"/>
          </a:xfrm>
          <a:prstGeom prst="line">
            <a:avLst/>
          </a:prstGeom>
          <a:solidFill>
            <a:schemeClr val="bg1"/>
          </a:solidFill>
          <a:ln w="222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正方形/長方形 28"/>
          <p:cNvSpPr/>
          <p:nvPr/>
        </p:nvSpPr>
        <p:spPr>
          <a:xfrm>
            <a:off x="5033921" y="2564257"/>
            <a:ext cx="1751054" cy="38076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/>
          <p:cNvCxnSpPr/>
          <p:nvPr/>
        </p:nvCxnSpPr>
        <p:spPr bwMode="auto">
          <a:xfrm flipV="1">
            <a:off x="2653103" y="2564257"/>
            <a:ext cx="2414916" cy="1255312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/>
          <p:nvPr/>
        </p:nvCxnSpPr>
        <p:spPr bwMode="auto">
          <a:xfrm>
            <a:off x="2637524" y="6371886"/>
            <a:ext cx="2430495" cy="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3648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5794375" y="3057641"/>
            <a:ext cx="3581400" cy="2916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表示</a:t>
            </a:r>
            <a:r>
              <a:rPr lang="ja-JP" altLang="en-US" dirty="0"/>
              <a:t>カラム</a:t>
            </a:r>
            <a:r>
              <a:rPr lang="ja-JP" altLang="en-US" dirty="0" smtClean="0"/>
              <a:t>の変更説明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3</a:t>
            </a:fld>
            <a:endParaRPr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345" y="1494735"/>
            <a:ext cx="10767830" cy="147785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00250" y="3186867"/>
            <a:ext cx="3552925" cy="307117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31" name="正方形/長方形 30"/>
          <p:cNvSpPr/>
          <p:nvPr/>
        </p:nvSpPr>
        <p:spPr>
          <a:xfrm>
            <a:off x="3889375" y="3768373"/>
            <a:ext cx="1143000" cy="20324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  <p:sp>
        <p:nvSpPr>
          <p:cNvPr id="2" name="テキスト ボックス 1"/>
          <p:cNvSpPr txBox="1"/>
          <p:nvPr/>
        </p:nvSpPr>
        <p:spPr bwMode="auto">
          <a:xfrm>
            <a:off x="384175" y="935709"/>
            <a:ext cx="104394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rtlCol="0" anchor="t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表を参照し、表示カラムの「選択されたカラム」内を選択し、並び替えてください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※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操作方法に関してはユーザーマニュアル「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A.FORCE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共通項目　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８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.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表示カラムの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変更」参照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449647"/>
              </p:ext>
            </p:extLst>
          </p:nvPr>
        </p:nvGraphicFramePr>
        <p:xfrm>
          <a:off x="5953949" y="3133841"/>
          <a:ext cx="3276599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116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50083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親注文番号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子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に表示される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自社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外注区分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実際に作業するメカ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外注発注選定理由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サプライヤー財務名称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サプライヤー金融コード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</a:tbl>
          </a:graphicData>
        </a:graphic>
      </p:graphicFrame>
      <p:sp>
        <p:nvSpPr>
          <p:cNvPr id="19" name="四角形吹き出し 18"/>
          <p:cNvSpPr/>
          <p:nvPr/>
        </p:nvSpPr>
        <p:spPr>
          <a:xfrm>
            <a:off x="7470775" y="5955833"/>
            <a:ext cx="3352800" cy="445761"/>
          </a:xfrm>
          <a:prstGeom prst="wedgeRectCallout">
            <a:avLst>
              <a:gd name="adj1" fmla="val -7288"/>
              <a:gd name="adj2" fmla="val -7557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〇：フィールドに入力・編集可能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Daimler CS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Daimler CS"/>
              </a:rPr>
              <a:t>△：基本的に自動入力・自動更新、編集も可能</a:t>
            </a:r>
          </a:p>
        </p:txBody>
      </p:sp>
      <p:cxnSp>
        <p:nvCxnSpPr>
          <p:cNvPr id="21" name="直線コネクタ 20"/>
          <p:cNvCxnSpPr/>
          <p:nvPr/>
        </p:nvCxnSpPr>
        <p:spPr bwMode="auto">
          <a:xfrm flipV="1">
            <a:off x="5032375" y="3057641"/>
            <a:ext cx="762000" cy="710732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7" name="直線コネクタ 26"/>
          <p:cNvCxnSpPr/>
          <p:nvPr/>
        </p:nvCxnSpPr>
        <p:spPr bwMode="auto">
          <a:xfrm>
            <a:off x="5032375" y="5800841"/>
            <a:ext cx="762000" cy="172800"/>
          </a:xfrm>
          <a:prstGeom prst="line">
            <a:avLst/>
          </a:prstGeom>
          <a:solidFill>
            <a:schemeClr val="bg1"/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" name="正方形/長方形 9"/>
          <p:cNvSpPr/>
          <p:nvPr/>
        </p:nvSpPr>
        <p:spPr>
          <a:xfrm>
            <a:off x="665345" y="1480360"/>
            <a:ext cx="10767830" cy="1499637"/>
          </a:xfrm>
          <a:prstGeom prst="rect">
            <a:avLst/>
          </a:prstGeom>
          <a:solidFill>
            <a:schemeClr val="tx1">
              <a:alpha val="1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/>
          <p:nvPr/>
        </p:nvCxnSpPr>
        <p:spPr bwMode="auto">
          <a:xfrm>
            <a:off x="665345" y="2656958"/>
            <a:ext cx="10668000" cy="0"/>
          </a:xfrm>
          <a:prstGeom prst="line">
            <a:avLst/>
          </a:prstGeom>
          <a:solidFill>
            <a:schemeClr val="bg1"/>
          </a:solidFill>
          <a:ln w="222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9" name="正方形/長方形 28"/>
          <p:cNvSpPr/>
          <p:nvPr/>
        </p:nvSpPr>
        <p:spPr>
          <a:xfrm>
            <a:off x="9883243" y="1908132"/>
            <a:ext cx="307102" cy="282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  <p:sp>
        <p:nvSpPr>
          <p:cNvPr id="30" name="四角形吹き出し 87"/>
          <p:cNvSpPr/>
          <p:nvPr/>
        </p:nvSpPr>
        <p:spPr>
          <a:xfrm>
            <a:off x="6968070" y="1472957"/>
            <a:ext cx="2102905" cy="1271037"/>
          </a:xfrm>
          <a:prstGeom prst="wedgeRectCallout">
            <a:avLst>
              <a:gd name="adj1" fmla="val 90191"/>
              <a:gd name="adj2" fmla="val -13297"/>
            </a:avLst>
          </a:prstGeom>
          <a:solidFill>
            <a:schemeClr val="bg1"/>
          </a:solidFill>
          <a:ln w="28575" cap="rnd">
            <a:solidFill>
              <a:srgbClr val="FF0000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89669" y="1541406"/>
            <a:ext cx="1859708" cy="1128255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7086494" y="2105534"/>
            <a:ext cx="1622766" cy="2675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dirty="0" err="1" smtClean="0"/>
          </a:p>
        </p:txBody>
      </p:sp>
    </p:spTree>
    <p:extLst>
      <p:ext uri="{BB962C8B-B14F-4D97-AF65-F5344CB8AC3E}">
        <p14:creationId xmlns:p14="http://schemas.microsoft.com/office/powerpoint/2010/main" val="338720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</a:t>
            </a:r>
            <a:r>
              <a:rPr lang="ja-JP" altLang="en-US" dirty="0" smtClean="0"/>
              <a:t>　ジョブカード　ワークオーダータブ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4</a:t>
            </a:fld>
            <a:endParaRPr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945" y="1189692"/>
            <a:ext cx="11880000" cy="163050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505301"/>
              </p:ext>
            </p:extLst>
          </p:nvPr>
        </p:nvGraphicFramePr>
        <p:xfrm>
          <a:off x="1755775" y="3274372"/>
          <a:ext cx="41910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055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4412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01625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親注文番号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シェア時、子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に表示される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納車・引取等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自社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外注区分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実際に作業するメカニックを入力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メカニック名称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メモ欄　主な作業、納引担当者等を入力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外注発注選定理由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外注入力時必須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サプライヤー財務名称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サプライヤー金融コード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発注先顧客コードを入力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</a:tbl>
          </a:graphicData>
        </a:graphic>
      </p:graphicFrame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68769"/>
              </p:ext>
            </p:extLst>
          </p:nvPr>
        </p:nvGraphicFramePr>
        <p:xfrm>
          <a:off x="6121400" y="3274372"/>
          <a:ext cx="4191000" cy="251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838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51337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095764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41061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外整備工名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任意で外注メカニック名を入力可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FF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注文コード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市場措置コードを入力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作成者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工事開始日時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工事完了日時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お問い合わせ内容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部品課への問い合わせ内容を入力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部品のお問い合わせ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部品課からの回答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問い合わせ履歴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358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7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</a:t>
            </a:r>
            <a:r>
              <a:rPr lang="ja-JP" altLang="en-US" dirty="0" smtClean="0"/>
              <a:t>　ワークオーダー　作業タブ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5</a:t>
            </a:fld>
            <a:endParaRPr lang="ja-JP" altLang="en-US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767867"/>
              </p:ext>
            </p:extLst>
          </p:nvPr>
        </p:nvGraphicFramePr>
        <p:xfrm>
          <a:off x="1755774" y="2944186"/>
          <a:ext cx="4191001" cy="3429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205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73265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05372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41159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作業コードシェアの選択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部位コード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Job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　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桁　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部位コード＋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Job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コード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一般的労働説明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純作業時間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時間単価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821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29289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913" y="1067594"/>
            <a:ext cx="11880000" cy="165898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447068"/>
              </p:ext>
            </p:extLst>
          </p:nvPr>
        </p:nvGraphicFramePr>
        <p:xfrm>
          <a:off x="6111875" y="2944186"/>
          <a:ext cx="4192558" cy="297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429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237119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10380">
                  <a:extLst>
                    <a:ext uri="{9D8B030D-6E8A-4147-A177-3AD203B41FA5}">
                      <a16:colId xmlns:a16="http://schemas.microsoft.com/office/drawing/2014/main" val="1861573650"/>
                    </a:ext>
                  </a:extLst>
                </a:gridCol>
                <a:gridCol w="436630">
                  <a:extLst>
                    <a:ext uri="{9D8B030D-6E8A-4147-A177-3AD203B41FA5}">
                      <a16:colId xmlns:a16="http://schemas.microsoft.com/office/drawing/2014/main" val="890362856"/>
                    </a:ext>
                  </a:extLst>
                </a:gridCol>
              </a:tblGrid>
              <a:tr h="153194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36601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終了時間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95609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直接作業時間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79843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サービスの種類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市場措置コード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免税フラグ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作業コードタイプ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請求タイプ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タイプ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173215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値引区分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86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4</a:t>
            </a:r>
            <a:r>
              <a:rPr lang="ja-JP" altLang="en-US" dirty="0" smtClean="0"/>
              <a:t>　ワークオーダー　パーツタブ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6</a:t>
            </a:fld>
            <a:endParaRPr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458" y="915194"/>
            <a:ext cx="11880000" cy="163227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138688"/>
              </p:ext>
            </p:extLst>
          </p:nvPr>
        </p:nvGraphicFramePr>
        <p:xfrm>
          <a:off x="1614862" y="2695679"/>
          <a:ext cx="4343401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19566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81931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136801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部品オーダー作成、予約・出庫依頼の選択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互換部品番号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コメント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部品ステータス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部品オーダーの状況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73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出荷数量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部品予約数量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821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29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578926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05915"/>
              </p:ext>
            </p:extLst>
          </p:nvPr>
        </p:nvGraphicFramePr>
        <p:xfrm>
          <a:off x="6110663" y="2695679"/>
          <a:ext cx="4724401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外注部品持ち込み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部品課への問い合わせ内容を入力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部品コメント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部品課からの回答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6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問い合わせ履歴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866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主原因部品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免税フラグ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前回作業日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サービスの種類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リクエストされたキャンセル数量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部品予約・出庫依頼キャンセル時に入力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返却依頼数量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部品返品時に入力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821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キャンセル数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部品予約・出庫依頼キャンセル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029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35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返品オーダー番号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882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40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5</a:t>
            </a:r>
            <a:r>
              <a:rPr lang="ja-JP" altLang="en-US" dirty="0" smtClean="0"/>
              <a:t>　ワークオーダー　油脂タブ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7</a:t>
            </a:fld>
            <a:endParaRPr lang="ja-JP" altLang="en-US"/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66873"/>
              </p:ext>
            </p:extLst>
          </p:nvPr>
        </p:nvGraphicFramePr>
        <p:xfrm>
          <a:off x="3927474" y="3124994"/>
          <a:ext cx="4343401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703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19566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2181931">
                  <a:extLst>
                    <a:ext uri="{9D8B030D-6E8A-4147-A177-3AD203B41FA5}">
                      <a16:colId xmlns:a16="http://schemas.microsoft.com/office/drawing/2014/main" val="2874189122"/>
                    </a:ext>
                  </a:extLst>
                </a:gridCol>
                <a:gridCol w="457201">
                  <a:extLst>
                    <a:ext uri="{9D8B030D-6E8A-4147-A177-3AD203B41FA5}">
                      <a16:colId xmlns:a16="http://schemas.microsoft.com/office/drawing/2014/main" val="191328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10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Status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一般的な潤滑剤の説明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油脂名称の上書き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油脂数量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クレームタイプ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故障コード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クレーム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免税フラグ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　単価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総額の切替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トータル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行毎の発注金額合計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外注持込油脂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2821520"/>
                  </a:ext>
                </a:extLst>
              </a:tr>
            </a:tbl>
          </a:graphicData>
        </a:graphic>
      </p:graphicFrame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450" y="997158"/>
            <a:ext cx="11880000" cy="1812076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9428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503903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正方形/長方形 8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kumimoji="1" lang="ja-JP" altLang="en-US" sz="2400" dirty="0">
              <a:latin typeface="Meiryo" panose="020B0604030504040204" pitchFamily="50" charset="-128"/>
              <a:ea typeface="Meiryo" panose="020B0604030504040204" pitchFamily="50" charset="-128"/>
              <a:cs typeface="Meiryo" panose="020B0604030504040204" pitchFamily="50" charset="-128"/>
              <a:sym typeface="Meiryo" panose="020B0604030504040204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6</a:t>
            </a:r>
            <a:r>
              <a:rPr lang="ja-JP" altLang="en-US" dirty="0" smtClean="0"/>
              <a:t>　見積　明細項目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 dirty="0" smtClean="0"/>
              <a:t>三菱</a:t>
            </a:r>
            <a:r>
              <a:rPr lang="ja-JP" altLang="en-US" dirty="0" err="1" smtClean="0"/>
              <a:t>ふ</a:t>
            </a:r>
            <a:r>
              <a:rPr lang="ja-JP" altLang="en-US" dirty="0" smtClean="0"/>
              <a:t>そうトラック･バス株式会社　</a:t>
            </a:r>
            <a:r>
              <a:rPr lang="en-US" altLang="ja-JP" dirty="0" smtClean="0"/>
              <a:t>FORCE</a:t>
            </a:r>
            <a:r>
              <a:rPr lang="ja-JP" altLang="en-US" dirty="0" smtClean="0"/>
              <a:t>ユーザーマニュアル＜整備＞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18C7CF5-80EE-453B-9348-88EB027675F6}" type="slidenum">
              <a:rPr lang="ja-JP" altLang="en-US" smtClean="0"/>
              <a:pPr/>
              <a:t>8</a:t>
            </a:fld>
            <a:endParaRPr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175" y="939280"/>
            <a:ext cx="11880000" cy="149991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61567"/>
              </p:ext>
            </p:extLst>
          </p:nvPr>
        </p:nvGraphicFramePr>
        <p:xfrm>
          <a:off x="2289175" y="2541509"/>
          <a:ext cx="3657599" cy="388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9868712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4016136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8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明細番号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09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印刷順序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印刷順序の変更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項目状況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費目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37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項目番号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118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5167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数量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純作業時間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標準時間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売価合計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875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定価の上書き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912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売価の上書き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127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行ごとの合計値引額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8072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行ごとの合計値引率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853373"/>
              </p:ext>
            </p:extLst>
          </p:nvPr>
        </p:nvGraphicFramePr>
        <p:xfrm>
          <a:off x="6099175" y="2541716"/>
          <a:ext cx="3657599" cy="388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126276784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5232414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9868712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40161360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No.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編集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88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部品販売金額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部品売価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414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工賃売価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744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有償原価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1097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コスト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外注発注金額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35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有償原価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341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462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免税フラグ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76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有償割合％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44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69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TGW%(FUSO)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948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66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997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値引額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243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(FUSO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負担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CGW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値引率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4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無償原価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647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製品タイプ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89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18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42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7CF5-80EE-453B-9348-88EB027675F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4294967295"/>
          </p:nvPr>
        </p:nvSpPr>
        <p:spPr>
          <a:xfrm>
            <a:off x="0" y="1296988"/>
            <a:ext cx="10937875" cy="3330575"/>
          </a:xfrm>
        </p:spPr>
        <p:txBody>
          <a:bodyPr/>
          <a:lstStyle/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4294967295"/>
          </p:nvPr>
        </p:nvSpPr>
        <p:spPr>
          <a:xfrm>
            <a:off x="2782886" y="6594475"/>
            <a:ext cx="6632575" cy="188913"/>
          </a:xfrm>
        </p:spPr>
        <p:txBody>
          <a:bodyPr/>
          <a:lstStyle/>
          <a:p>
            <a:r>
              <a:rPr kumimoji="1" lang="ja-JP" altLang="en-US" dirty="0" smtClean="0"/>
              <a:t>三菱</a:t>
            </a:r>
            <a:r>
              <a:rPr kumimoji="1" lang="ja-JP" altLang="en-US" dirty="0" err="1" smtClean="0"/>
              <a:t>ふ</a:t>
            </a:r>
            <a:r>
              <a:rPr kumimoji="1" lang="ja-JP" altLang="en-US" dirty="0" smtClean="0"/>
              <a:t>そうトラック･バス株式会社　</a:t>
            </a:r>
            <a:r>
              <a:rPr kumimoji="1" lang="en-US" altLang="ja-JP" dirty="0" smtClean="0"/>
              <a:t>FORCE</a:t>
            </a:r>
            <a:r>
              <a:rPr kumimoji="1" lang="ja-JP" altLang="en-US" dirty="0" smtClean="0"/>
              <a:t>ユーザーマニュアル＜整備＞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6806" y="2646448"/>
            <a:ext cx="4744737" cy="135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0ryhYCkRCWfwCo4bNywk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WUROx4QMmNIemGefL9W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YvUN_2T4qiLNB22tjZZ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VamxikSZiLgGvgObQJb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WokKvt9TiGYasXIQbFmI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XXWcDzxRPuD0JPdjFHOk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jArwLNR_y4UjB1Coo0iw"/>
</p:tagLst>
</file>

<file path=ppt/theme/theme1.xml><?xml version="1.0" encoding="utf-8"?>
<a:theme xmlns:a="http://schemas.openxmlformats.org/drawingml/2006/main" name="blank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alte Schriften">
      <a:majorFont>
        <a:latin typeface="CorpoS"/>
        <a:ea typeface=""/>
        <a:cs typeface=""/>
      </a:majorFont>
      <a:minorFont>
        <a:latin typeface="Corpo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solidFill>
          <a:schemeClr val="bg1"/>
        </a:solidFill>
        <a:ln w="317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</a:spPr>
      <a:bodyPr lIns="0" tIns="0" rIns="0" bIns="0" anchor="t" anchorCtr="0"/>
      <a:lstStyle>
        <a:defPPr fontAlgn="base">
          <a:spcBef>
            <a:spcPct val="0"/>
          </a:spcBef>
          <a:spcAft>
            <a:spcPct val="0"/>
          </a:spcAft>
          <a:defRPr sz="1600" dirty="0">
            <a:cs typeface="Daimler CS"/>
          </a:defRPr>
        </a:defPPr>
      </a:lstStyle>
    </a:txDef>
  </a:objectDefaults>
  <a:extraClrSchemeLst/>
  <a:custClrLst>
    <a:custClr name="Light Grey 100%">
      <a:srgbClr val="E6E6E6"/>
    </a:custClr>
    <a:custClr name="Light Grey 1">
      <a:srgbClr val="C8C8C8"/>
    </a:custClr>
    <a:custClr name="Light Grey 2">
      <a:srgbClr val="9E9E9E"/>
    </a:custClr>
    <a:custClr name="Light Grey 3">
      <a:srgbClr val="707070"/>
    </a:custClr>
    <a:custClr name="Light Grey 4">
      <a:srgbClr val="44444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Petrol 100%">
      <a:srgbClr val="00677F"/>
    </a:custClr>
    <a:custClr name="Petrol 1">
      <a:srgbClr val="A6CAD8"/>
    </a:custClr>
    <a:custClr name="Petrol 2">
      <a:srgbClr val="79AEBF"/>
    </a:custClr>
    <a:custClr name="Petrol 3">
      <a:srgbClr val="5097AB"/>
    </a:custClr>
    <a:custClr name="Petrol 4">
      <a:srgbClr val="007A93"/>
    </a:custClr>
    <a:custClr name="Petrol 5">
      <a:srgbClr val="00566A"/>
    </a:custClr>
    <a:custClr name="Petrol 6">
      <a:srgbClr val="004355"/>
    </a:custClr>
    <a:custClr>
      <a:srgbClr val="FFFFFF"/>
    </a:custClr>
    <a:custClr>
      <a:srgbClr val="FFFFFF"/>
    </a:custClr>
    <a:custClr>
      <a:srgbClr val="FFFFFF"/>
    </a:custClr>
    <a:custClr name="Deep Red 100%">
      <a:srgbClr val="71180C"/>
    </a:custClr>
    <a:custClr name="Deep Red 1">
      <a:srgbClr val="5A130A"/>
    </a:custClr>
    <a:custClr name="Deep Red 2">
      <a:srgbClr val="440E07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DAIMLER_PPT_CorpoS_01.potx" id="{EC543FD7-5EC4-4BA6-8D46-55751DB26C9A}" vid="{AC52DE23-0984-469A-AEB4-5459A6B76E0F}"/>
    </a:ext>
  </a:extLst>
</a:theme>
</file>

<file path=ppt/theme/theme2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AIMLER PPT">
      <a:dk1>
        <a:sysClr val="windowText" lastClr="000000"/>
      </a:dk1>
      <a:lt1>
        <a:sysClr val="window" lastClr="FFFFFF"/>
      </a:lt1>
      <a:dk2>
        <a:srgbClr val="E6E6E6"/>
      </a:dk2>
      <a:lt2>
        <a:srgbClr val="71180C"/>
      </a:lt2>
      <a:accent1>
        <a:srgbClr val="004355"/>
      </a:accent1>
      <a:accent2>
        <a:srgbClr val="00677F"/>
      </a:accent2>
      <a:accent3>
        <a:srgbClr val="007A93"/>
      </a:accent3>
      <a:accent4>
        <a:srgbClr val="A6CAD8"/>
      </a:accent4>
      <a:accent5>
        <a:srgbClr val="444444"/>
      </a:accent5>
      <a:accent6>
        <a:srgbClr val="9E9E9E"/>
      </a:accent6>
      <a:hlink>
        <a:srgbClr val="000000"/>
      </a:hlink>
      <a:folHlink>
        <a:srgbClr val="000000"/>
      </a:folHlink>
    </a:clrScheme>
    <a:fontScheme name="DAIMLER PPT">
      <a:majorFont>
        <a:latin typeface="Daimler CS"/>
        <a:ea typeface=""/>
        <a:cs typeface=""/>
      </a:majorFont>
      <a:minorFont>
        <a:latin typeface="Daimler C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Daimler_Trucks_Master_November_2015 16-9</Template>
  <TotalTime>0</TotalTime>
  <Words>1216</Words>
  <Application>Microsoft Office PowerPoint</Application>
  <PresentationFormat>ユーザー設定</PresentationFormat>
  <Paragraphs>542</Paragraphs>
  <Slides>9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Meiryo UI</vt:lpstr>
      <vt:lpstr>ＭＳ Ｐゴシック</vt:lpstr>
      <vt:lpstr>Meiryo</vt:lpstr>
      <vt:lpstr>Arial</vt:lpstr>
      <vt:lpstr>CorpoS</vt:lpstr>
      <vt:lpstr>Daimler CS</vt:lpstr>
      <vt:lpstr>blank</vt:lpstr>
      <vt:lpstr>think-cell Slide</vt:lpstr>
      <vt:lpstr>FORCE ユーザーマニュアル</vt:lpstr>
      <vt:lpstr>1　メニューバー</vt:lpstr>
      <vt:lpstr>表示カラムの変更説明</vt:lpstr>
      <vt:lpstr>2　ジョブカード　ワークオーダータブ</vt:lpstr>
      <vt:lpstr>3　ワークオーダー　作業タブ</vt:lpstr>
      <vt:lpstr>4　ワークオーダー　パーツタブ</vt:lpstr>
      <vt:lpstr>5　ワークオーダー　油脂タブ</vt:lpstr>
      <vt:lpstr>6　見積　明細項目</vt:lpstr>
      <vt:lpstr>PowerPoint プレゼンテーション</vt:lpstr>
    </vt:vector>
  </TitlesOfParts>
  <Company>Daimler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 ユーザーマニュアル</dc:title>
  <dc:creator>Baedelt, Juliane (575)</dc:creator>
  <cp:lastModifiedBy>Saito, Kimitaka (575)</cp:lastModifiedBy>
  <cp:revision>150</cp:revision>
  <dcterms:created xsi:type="dcterms:W3CDTF">2018-08-03T00:14:22Z</dcterms:created>
  <dcterms:modified xsi:type="dcterms:W3CDTF">2020-08-07T05:05:03Z</dcterms:modified>
</cp:coreProperties>
</file>